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omments/comment1.xml" ContentType="application/vnd.openxmlformats-officedocument.presentationml.comment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98" r:id="rId2"/>
    <p:sldId id="284" r:id="rId3"/>
    <p:sldId id="288" r:id="rId4"/>
    <p:sldId id="279" r:id="rId5"/>
    <p:sldId id="274" r:id="rId6"/>
    <p:sldId id="292" r:id="rId7"/>
    <p:sldId id="297" r:id="rId8"/>
    <p:sldId id="289" r:id="rId9"/>
    <p:sldId id="302" r:id="rId10"/>
    <p:sldId id="291" r:id="rId11"/>
    <p:sldId id="287" r:id="rId12"/>
    <p:sldId id="272" r:id="rId13"/>
    <p:sldId id="273" r:id="rId14"/>
    <p:sldId id="275" r:id="rId15"/>
    <p:sldId id="276" r:id="rId16"/>
    <p:sldId id="286" r:id="rId17"/>
    <p:sldId id="301" r:id="rId18"/>
    <p:sldId id="259" r:id="rId19"/>
    <p:sldId id="300" r:id="rId20"/>
    <p:sldId id="257" r:id="rId21"/>
    <p:sldId id="293" r:id="rId22"/>
    <p:sldId id="296" r:id="rId23"/>
    <p:sldId id="294" r:id="rId24"/>
    <p:sldId id="277" r:id="rId25"/>
    <p:sldId id="290" r:id="rId26"/>
    <p:sldId id="283" r:id="rId27"/>
    <p:sldId id="27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s, Jeffrey Middleton" initials="RJM" lastIdx="16" clrIdx="0">
    <p:extLst>
      <p:ext uri="{19B8F6BF-5375-455C-9EA6-DF929625EA0E}">
        <p15:presenceInfo xmlns:p15="http://schemas.microsoft.com/office/powerpoint/2012/main" userId="Richards, Jeffrey Middlet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>
        <p:scale>
          <a:sx n="100" d="100"/>
          <a:sy n="100" d="100"/>
        </p:scale>
        <p:origin x="37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midr\source\repos\iCompBio-Summer2021\Vas-Data\VasFigur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midr\source\repos\iCompBio-Summer2021\Vas-Data\VasFigur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midr\source\repos\iCompBio-Summer2021\Vas-Data\VasFigur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dirty="0"/>
              <a:t>Average Standard Deviation: 0.0189</a:t>
            </a:r>
          </a:p>
        </c:rich>
      </c:tx>
      <c:layout>
        <c:manualLayout>
          <c:xMode val="edge"/>
          <c:yMode val="edge"/>
          <c:x val="0.41199353926912979"/>
          <c:y val="0.123867714138077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4423581667682E-2"/>
          <c:y val="9.0883760386305301E-2"/>
          <c:w val="0.89120916616192203"/>
          <c:h val="0.77394005307347624"/>
        </c:manualLayout>
      </c:layout>
      <c:barChart>
        <c:barDir val="col"/>
        <c:grouping val="clustered"/>
        <c:varyColors val="0"/>
        <c:ser>
          <c:idx val="0"/>
          <c:order val="0"/>
          <c:tx>
            <c:v>100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ProteinVas!$H$2:$H$16</c:f>
              <c:numCache>
                <c:formatCode>General</c:formatCode>
                <c:ptCount val="15"/>
                <c:pt idx="0">
                  <c:v>0.22</c:v>
                </c:pt>
                <c:pt idx="1">
                  <c:v>0.08</c:v>
                </c:pt>
                <c:pt idx="2">
                  <c:v>0.185</c:v>
                </c:pt>
                <c:pt idx="3">
                  <c:v>9.7500000000000003E-2</c:v>
                </c:pt>
                <c:pt idx="4">
                  <c:v>0.11250000000000002</c:v>
                </c:pt>
                <c:pt idx="5">
                  <c:v>0.02</c:v>
                </c:pt>
                <c:pt idx="6">
                  <c:v>0.02</c:v>
                </c:pt>
                <c:pt idx="7">
                  <c:v>1.4999999999999999E-2</c:v>
                </c:pt>
                <c:pt idx="8">
                  <c:v>1.4999999999999999E-2</c:v>
                </c:pt>
                <c:pt idx="9">
                  <c:v>0.02</c:v>
                </c:pt>
                <c:pt idx="10">
                  <c:v>0.02</c:v>
                </c:pt>
                <c:pt idx="11">
                  <c:v>2.4999999999999988E-3</c:v>
                </c:pt>
                <c:pt idx="12">
                  <c:v>6.25E-2</c:v>
                </c:pt>
                <c:pt idx="13">
                  <c:v>0.255</c:v>
                </c:pt>
                <c:pt idx="14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F-4474-A848-4391735021EC}"/>
            </c:ext>
          </c:extLst>
        </c:ser>
        <c:ser>
          <c:idx val="1"/>
          <c:order val="1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0.11483333333333334</c:v>
                </c:pt>
                <c:pt idx="4">
                  <c:v>0.12083333333333335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DF-4474-A848-439173502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Protein Name</a:t>
                </a:r>
              </a:p>
            </c:rich>
          </c:tx>
          <c:layout>
            <c:manualLayout>
              <c:xMode val="edge"/>
              <c:yMode val="edge"/>
              <c:x val="0.44548304058146576"/>
              <c:y val="0.940868721374511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err="1"/>
                  <a:t>AVerage</a:t>
                </a:r>
                <a:r>
                  <a:rPr lang="en-US" b="1" baseline="0" dirty="0"/>
                  <a:t> V2 (Abs. Value)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5155259438724"/>
          <c:y val="9.7404998288257438E-2"/>
          <c:w val="0.19881000677777511"/>
          <c:h val="0.128141284461000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b="0" i="0" baseline="0" dirty="0">
                <a:effectLst/>
              </a:rPr>
              <a:t>Average Standard Deviation: 0.00527</a:t>
            </a:r>
            <a:endParaRPr lang="en-US" sz="2000" dirty="0">
              <a:effectLst/>
            </a:endParaRPr>
          </a:p>
        </c:rich>
      </c:tx>
      <c:layout>
        <c:manualLayout>
          <c:xMode val="edge"/>
          <c:yMode val="edge"/>
          <c:x val="0.28563809812235008"/>
          <c:y val="7.10534380743219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26226529376136"/>
          <c:y val="4.8565718834480714E-2"/>
          <c:w val="0.8833016353725015"/>
          <c:h val="0.79619470230967404"/>
        </c:manualLayout>
      </c:layout>
      <c:barChart>
        <c:barDir val="col"/>
        <c:grouping val="clustered"/>
        <c:varyColors val="0"/>
        <c:ser>
          <c:idx val="1"/>
          <c:order val="0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6zgg</c:v>
                </c:pt>
                <c:pt idx="4">
                  <c:v>6zgh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0.12083333333333335</c:v>
                </c:pt>
                <c:pt idx="4">
                  <c:v>0.11483333333333334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A6-472E-B1F0-EFB24F5E0839}"/>
            </c:ext>
          </c:extLst>
        </c:ser>
        <c:ser>
          <c:idx val="0"/>
          <c:order val="1"/>
          <c:tx>
            <c:v>2000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6zgg</c:v>
                </c:pt>
                <c:pt idx="4">
                  <c:v>6zgh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ProteinVas!$H$59:$H$73</c:f>
              <c:numCache>
                <c:formatCode>General</c:formatCode>
                <c:ptCount val="15"/>
                <c:pt idx="0">
                  <c:v>0.217</c:v>
                </c:pt>
                <c:pt idx="1">
                  <c:v>0.111</c:v>
                </c:pt>
                <c:pt idx="2">
                  <c:v>9.7250000000000003E-2</c:v>
                </c:pt>
                <c:pt idx="3">
                  <c:v>0.12525</c:v>
                </c:pt>
                <c:pt idx="4">
                  <c:v>0.10174999999999999</c:v>
                </c:pt>
                <c:pt idx="5">
                  <c:v>1.6E-2</c:v>
                </c:pt>
                <c:pt idx="6">
                  <c:v>1.1250000000000001E-3</c:v>
                </c:pt>
                <c:pt idx="7">
                  <c:v>3.749999999999999E-4</c:v>
                </c:pt>
                <c:pt idx="8">
                  <c:v>8.5000000000000006E-3</c:v>
                </c:pt>
                <c:pt idx="9">
                  <c:v>8.7500000000000008E-3</c:v>
                </c:pt>
                <c:pt idx="10">
                  <c:v>1.175E-2</c:v>
                </c:pt>
                <c:pt idx="11">
                  <c:v>6.2500000000000003E-3</c:v>
                </c:pt>
                <c:pt idx="12">
                  <c:v>7.1250000000000003E-3</c:v>
                </c:pt>
                <c:pt idx="13">
                  <c:v>0.14524999999999999</c:v>
                </c:pt>
                <c:pt idx="14">
                  <c:v>9.5000000000000001E-2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A6-472E-B1F0-EFB24F5E0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Protein Name</a:t>
                </a:r>
              </a:p>
            </c:rich>
          </c:tx>
          <c:layout>
            <c:manualLayout>
              <c:xMode val="edge"/>
              <c:yMode val="edge"/>
              <c:x val="0.43225277609529578"/>
              <c:y val="0.925052402851960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Average V2 (Abs. value)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651796890773281"/>
          <c:y val="4.7490827983194192E-2"/>
          <c:w val="0.19881000677777511"/>
          <c:h val="0.15866477759511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/>
              <a:t>Average Runtime For All Proteins</a:t>
            </a:r>
          </a:p>
        </c:rich>
      </c:tx>
      <c:layout>
        <c:manualLayout>
          <c:xMode val="edge"/>
          <c:yMode val="edge"/>
          <c:x val="0.21898382778012249"/>
          <c:y val="3.48252093867730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9652263964697119E-2"/>
          <c:y val="0.14014912738574462"/>
          <c:w val="0.87314343288706198"/>
          <c:h val="0.6802900606045746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ProteinVas!$Q$78</c:f>
              <c:strCache>
                <c:ptCount val="1"/>
                <c:pt idx="0">
                  <c:v>Runtime in Minutes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6350" h="88900"/>
              <a:bevelB w="88900" h="6350"/>
            </a:sp3d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ProteinVas!$P$79:$P$83</c:f>
              <c:strCache>
                <c:ptCount val="5"/>
                <c:pt idx="0">
                  <c:v>100 Projections</c:v>
                </c:pt>
                <c:pt idx="1">
                  <c:v>1000 Projections</c:v>
                </c:pt>
                <c:pt idx="2">
                  <c:v>2000 Projections</c:v>
                </c:pt>
                <c:pt idx="3">
                  <c:v>600 Scanlength</c:v>
                </c:pt>
                <c:pt idx="4">
                  <c:v>200, 400, 600 Scan</c:v>
                </c:pt>
              </c:strCache>
            </c:strRef>
          </c:cat>
          <c:val>
            <c:numRef>
              <c:f>ProteinVas!$Q$79:$Q$83</c:f>
              <c:numCache>
                <c:formatCode>General</c:formatCode>
                <c:ptCount val="5"/>
                <c:pt idx="0">
                  <c:v>45.389166666666668</c:v>
                </c:pt>
                <c:pt idx="1">
                  <c:v>146.55070921985816</c:v>
                </c:pt>
                <c:pt idx="2">
                  <c:v>267.57727272727271</c:v>
                </c:pt>
                <c:pt idx="3">
                  <c:v>570.99763619506246</c:v>
                </c:pt>
                <c:pt idx="4">
                  <c:v>1055.9942038605554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CD-4DED-BF74-C458F3C77B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gapDepth val="70"/>
        <c:shape val="box"/>
        <c:axId val="1916327727"/>
        <c:axId val="1916325231"/>
        <c:axId val="0"/>
      </c:bar3DChart>
      <c:catAx>
        <c:axId val="19163277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Projections / Scan Type</a:t>
                </a:r>
              </a:p>
            </c:rich>
          </c:tx>
          <c:layout>
            <c:manualLayout>
              <c:xMode val="edge"/>
              <c:yMode val="edge"/>
              <c:x val="0.32688074352744106"/>
              <c:y val="0.938574234313170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5231"/>
        <c:crosses val="autoZero"/>
        <c:auto val="1"/>
        <c:lblAlgn val="ctr"/>
        <c:lblOffset val="100"/>
        <c:noMultiLvlLbl val="0"/>
      </c:catAx>
      <c:valAx>
        <c:axId val="191632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Runtime in Minutes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7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Total V2 for SARS-CoV-2 S and Related S Proteins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3932868968302038E-2"/>
          <c:y val="1.9954240013192067E-2"/>
          <c:w val="0.89196456692913384"/>
          <c:h val="0.80727666240672791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ProteinVas!$R$110:$R$122</c:f>
              <c:strCache>
                <c:ptCount val="13"/>
                <c:pt idx="0">
                  <c:v>Uncleaved Closed</c:v>
                </c:pt>
                <c:pt idx="1">
                  <c:v>Cleaved Closed</c:v>
                </c:pt>
                <c:pt idx="2">
                  <c:v>Cleaved Open</c:v>
                </c:pt>
                <c:pt idx="3">
                  <c:v>Cleaved Intermediate</c:v>
                </c:pt>
                <c:pt idx="4">
                  <c:v>UK Closed</c:v>
                </c:pt>
                <c:pt idx="5">
                  <c:v>UK Open</c:v>
                </c:pt>
                <c:pt idx="6">
                  <c:v>SA Closed</c:v>
                </c:pt>
                <c:pt idx="7">
                  <c:v>SA Open</c:v>
                </c:pt>
                <c:pt idx="8">
                  <c:v>D614G Closed</c:v>
                </c:pt>
                <c:pt idx="9">
                  <c:v>Brazil 3-Mutant Open</c:v>
                </c:pt>
                <c:pt idx="10">
                  <c:v>Brazilian Open</c:v>
                </c:pt>
                <c:pt idx="11">
                  <c:v>Hexapro Open</c:v>
                </c:pt>
                <c:pt idx="12">
                  <c:v>SARS-CoV Open</c:v>
                </c:pt>
              </c:strCache>
            </c:strRef>
          </c:cat>
          <c:val>
            <c:numRef>
              <c:f>ProteinVas!$S$110:$S$122</c:f>
              <c:numCache>
                <c:formatCode>General</c:formatCode>
                <c:ptCount val="13"/>
                <c:pt idx="0">
                  <c:v>0.111</c:v>
                </c:pt>
                <c:pt idx="1">
                  <c:v>9.7250000000000003E-2</c:v>
                </c:pt>
                <c:pt idx="2">
                  <c:v>0.12525</c:v>
                </c:pt>
                <c:pt idx="3">
                  <c:v>0.10174999999999999</c:v>
                </c:pt>
                <c:pt idx="4">
                  <c:v>1.6E-2</c:v>
                </c:pt>
                <c:pt idx="5">
                  <c:v>-1.1249999999999999E-3</c:v>
                </c:pt>
                <c:pt idx="6">
                  <c:v>3.749999999999999E-4</c:v>
                </c:pt>
                <c:pt idx="7">
                  <c:v>8.5000000000000006E-3</c:v>
                </c:pt>
                <c:pt idx="8">
                  <c:v>6.2500000000000003E-3</c:v>
                </c:pt>
                <c:pt idx="9">
                  <c:v>8.7500000000000008E-3</c:v>
                </c:pt>
                <c:pt idx="10">
                  <c:v>1.175E-2</c:v>
                </c:pt>
                <c:pt idx="11">
                  <c:v>7.1250000000000003E-3</c:v>
                </c:pt>
                <c:pt idx="12">
                  <c:v>0.217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B5-4F25-B985-C5F50281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24"/>
        <c:axId val="366239535"/>
        <c:axId val="366232047"/>
      </c:barChart>
      <c:catAx>
        <c:axId val="366239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232047"/>
        <c:crosses val="autoZero"/>
        <c:auto val="1"/>
        <c:lblAlgn val="ctr"/>
        <c:lblOffset val="100"/>
        <c:noMultiLvlLbl val="0"/>
      </c:catAx>
      <c:valAx>
        <c:axId val="366232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V2 of Entire Chain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2395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Total V2 for Wild SARS-CoV-2 S Proteins</a:t>
            </a:r>
          </a:p>
        </c:rich>
      </c:tx>
      <c:layout>
        <c:manualLayout>
          <c:xMode val="edge"/>
          <c:yMode val="edge"/>
          <c:x val="0.22992755064215517"/>
          <c:y val="4.72212164605670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553149606299214E-2"/>
          <c:y val="0.16827449851895493"/>
          <c:w val="0.88389129483814521"/>
          <c:h val="0.66986999586846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ProteinVas!$G$97</c:f>
              <c:strCache>
                <c:ptCount val="1"/>
                <c:pt idx="0">
                  <c:v>Uncleaved Closed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ProteinVas!$H$97</c:f>
              <c:numCache>
                <c:formatCode>General</c:formatCode>
                <c:ptCount val="1"/>
                <c:pt idx="0">
                  <c:v>0.111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7A-4132-97EB-FDCBCBE8FE6D}"/>
            </c:ext>
          </c:extLst>
        </c:ser>
        <c:ser>
          <c:idx val="1"/>
          <c:order val="1"/>
          <c:tx>
            <c:strRef>
              <c:f>ProteinVas!$G$98</c:f>
              <c:strCache>
                <c:ptCount val="1"/>
                <c:pt idx="0">
                  <c:v>Cleaved Closed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ProteinVas!$H$98</c:f>
              <c:numCache>
                <c:formatCode>General</c:formatCode>
                <c:ptCount val="1"/>
                <c:pt idx="0">
                  <c:v>9.7250000000000003E-2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7A-4132-97EB-FDCBCBE8FE6D}"/>
            </c:ext>
          </c:extLst>
        </c:ser>
        <c:ser>
          <c:idx val="2"/>
          <c:order val="2"/>
          <c:tx>
            <c:strRef>
              <c:f>ProteinVas!$G$99</c:f>
              <c:strCache>
                <c:ptCount val="1"/>
                <c:pt idx="0">
                  <c:v>Cleaved Open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ProteinVas!$H$99</c:f>
              <c:numCache>
                <c:formatCode>General</c:formatCode>
                <c:ptCount val="1"/>
                <c:pt idx="0">
                  <c:v>0.12525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7A-4132-97EB-FDCBCBE8FE6D}"/>
            </c:ext>
          </c:extLst>
        </c:ser>
        <c:ser>
          <c:idx val="3"/>
          <c:order val="3"/>
          <c:tx>
            <c:strRef>
              <c:f>ProteinVas!$G$100</c:f>
              <c:strCache>
                <c:ptCount val="1"/>
                <c:pt idx="0">
                  <c:v>Cleaved Intermediate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ProteinVas!$H$100</c:f>
              <c:numCache>
                <c:formatCode>General</c:formatCode>
                <c:ptCount val="1"/>
                <c:pt idx="0">
                  <c:v>0.10174999999999999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97A-4132-97EB-FDCBCBE8F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27"/>
        <c:axId val="321509455"/>
        <c:axId val="321500719"/>
      </c:barChart>
      <c:catAx>
        <c:axId val="32150945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21500719"/>
        <c:crosses val="autoZero"/>
        <c:auto val="1"/>
        <c:lblAlgn val="ctr"/>
        <c:lblOffset val="100"/>
        <c:noMultiLvlLbl val="0"/>
      </c:catAx>
      <c:valAx>
        <c:axId val="321500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509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1461286089238832E-2"/>
          <c:y val="0.84958138798087934"/>
          <c:w val="0.87859878326253871"/>
          <c:h val="0.127544050057905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39:59.519" idx="1">
    <p:pos x="6746" y="1562"/>
    <p:text>RBD-Up -&gt; V2 increase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0:26.703" idx="2">
    <p:pos x="4546" y="1842"/>
    <p:text>RBD-Up -&gt; V2 increase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0:35.381" idx="3">
    <p:pos x="1994" y="2066"/>
    <p:text>Dips are only in wild proteins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51:45.017" idx="14">
    <p:pos x="1994" y="2162"/>
    <p:text>Reason for this is unknown</p:text>
    <p:extLst>
      <p:ext uri="{C676402C-5697-4E1C-873F-D02D1690AC5C}">
        <p15:threadingInfo xmlns:p15="http://schemas.microsoft.com/office/powerpoint/2012/main" timeZoneBias="240">
          <p15:parentCm authorId="1" idx="3"/>
        </p15:threadingInfo>
      </p:ext>
    </p:extLst>
  </p:cm>
  <p:cm authorId="1" dt="2021-07-25T19:40:48.484" idx="4">
    <p:pos x="5098" y="1578"/>
    <p:text>Variants -&gt; V2 increase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1:06.137" idx="5">
    <p:pos x="1130" y="2042"/>
    <p:text>Variants -&gt; V2 increase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41:16.079" idx="6">
    <p:pos x="5066" y="2106"/>
    <p:text>RBD-Up -&gt; V2 increase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1:30.384" idx="7">
    <p:pos x="981" y="392"/>
    <p:text>RBD-Up -&gt; V2 increase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41:45.887" idx="8">
    <p:pos x="1002" y="1634"/>
    <p:text>Variants -&gt; V2 increase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42:04.467" idx="9">
    <p:pos x="1002" y="2546"/>
    <p:text>Hint that complexity from RBD through the HR1 domains appears to be related to how effective the protein is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50:09.509" idx="13">
    <p:pos x="10" y="10"/>
    <p:text>Talk about mutations which could be the reason for increased knottedness around the peak segment areas</p:text>
    <p:extLst>
      <p:ext uri="{C676402C-5697-4E1C-873F-D02D1690AC5C}">
        <p15:threadingInfo xmlns:p15="http://schemas.microsoft.com/office/powerpoint/2012/main" timeZoneBias="240"/>
      </p:ext>
    </p:extLst>
  </p:cm>
  <p:cm authorId="1" dt="2021-07-25T20:04:38.083" idx="15">
    <p:pos x="1648" y="3464"/>
    <p:text>Functional changes resulting from these particular mutations are unknown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3:36.769" idx="11">
    <p:pos x="3666" y="2970"/>
    <p:text>Show the peak from 696:1047 to 14:1097 in the matrix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46:43.815" idx="12">
    <p:pos x="2322" y="2298"/>
    <p:text>Show the dips from 64:319 to 64:1146 and 469:519 to 469:1146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D78C5-FAF4-4263-84DD-579F970B9B04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2BF2E-52C3-4B53-8A39-72F148B59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3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Edit Title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/>
          <a:lstStyle>
            <a:lvl1pPr marL="0" indent="0">
              <a:buNone/>
              <a:defRPr sz="23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Left Col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60320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34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6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itle 1">
            <a:extLst>
              <a:ext uri="{FF2B5EF4-FFF2-40B4-BE49-F238E27FC236}">
                <a16:creationId xmlns:a16="http://schemas.microsoft.com/office/drawing/2014/main" id="{4161A7FC-FE58-4252-BCB4-D9521522B6F1}"/>
              </a:ext>
            </a:extLst>
          </p:cNvPr>
          <p:cNvSpPr txBox="1">
            <a:spLocks/>
          </p:cNvSpPr>
          <p:nvPr/>
        </p:nvSpPr>
        <p:spPr>
          <a:xfrm>
            <a:off x="2365720" y="1454685"/>
            <a:ext cx="4597966" cy="365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4000"/>
              </a:lnSpc>
            </a:pPr>
            <a:r>
              <a:rPr lang="en-US" sz="4000" b="1"/>
              <a:t>Characterizing SARS-Cov-2</a:t>
            </a:r>
            <a:br>
              <a:rPr lang="en-US" sz="4000" b="1"/>
            </a:br>
            <a:r>
              <a:rPr lang="en-US" sz="4000" b="1"/>
              <a:t>Spike Protein Structure using second Vassiliev Measure</a:t>
            </a:r>
            <a:endParaRPr lang="en-US" sz="4000" b="1" dirty="0"/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74AC5FB6-2EF8-40C9-89E5-50F3554EE84A}"/>
              </a:ext>
            </a:extLst>
          </p:cNvPr>
          <p:cNvSpPr txBox="1">
            <a:spLocks/>
          </p:cNvSpPr>
          <p:nvPr/>
        </p:nvSpPr>
        <p:spPr>
          <a:xfrm>
            <a:off x="7466980" y="1454684"/>
            <a:ext cx="3987744" cy="3217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800" b="1" cap="none" dirty="0">
                <a:solidFill>
                  <a:schemeClr val="tx1"/>
                </a:solidFill>
              </a:rPr>
              <a:t>Jason Middlebrook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cap="none" dirty="0">
                <a:solidFill>
                  <a:schemeClr val="tx1"/>
                </a:solidFill>
              </a:rPr>
              <a:t>Department of Computing,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cap="none" dirty="0">
                <a:solidFill>
                  <a:schemeClr val="tx1"/>
                </a:solidFill>
              </a:rPr>
              <a:t>East Tennessee State University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800" b="1" cap="none" dirty="0">
                <a:solidFill>
                  <a:schemeClr val="tx1"/>
                </a:solidFill>
              </a:rPr>
              <a:t>Mentor, Professor Eleni Panagiotou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cap="none" dirty="0">
                <a:solidFill>
                  <a:schemeClr val="tx1"/>
                </a:solidFill>
              </a:rPr>
              <a:t>Department of Mathematics and SimCenter, UTC</a:t>
            </a: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3609D7AC-3B1C-45B1-A777-8C4A7909C6EB}"/>
              </a:ext>
            </a:extLst>
          </p:cNvPr>
          <p:cNvSpPr txBox="1">
            <a:spLocks/>
          </p:cNvSpPr>
          <p:nvPr/>
        </p:nvSpPr>
        <p:spPr>
          <a:xfrm>
            <a:off x="7466980" y="4690006"/>
            <a:ext cx="1743281" cy="383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200" cap="none" dirty="0">
                <a:solidFill>
                  <a:schemeClr val="tx1"/>
                </a:solidFill>
              </a:rPr>
              <a:t>07/29/2021</a:t>
            </a:r>
          </a:p>
        </p:txBody>
      </p:sp>
    </p:spTree>
    <p:extLst>
      <p:ext uri="{BB962C8B-B14F-4D97-AF65-F5344CB8AC3E}">
        <p14:creationId xmlns:p14="http://schemas.microsoft.com/office/powerpoint/2010/main" val="175882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258901"/>
          </a:xfrm>
        </p:spPr>
        <p:txBody>
          <a:bodyPr>
            <a:normAutofit/>
          </a:bodyPr>
          <a:lstStyle/>
          <a:p>
            <a:r>
              <a:rPr lang="en-US" sz="4400" dirty="0"/>
              <a:t>Vassiliev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097087"/>
            <a:ext cx="6028876" cy="3911501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To calculate V2 for open knots (proteins), we must use 2-d projections of the protein</a:t>
            </a:r>
          </a:p>
          <a:p>
            <a:r>
              <a:rPr lang="en-US" sz="2800" dirty="0"/>
              <a:t>We take </a:t>
            </a:r>
            <a:r>
              <a:rPr lang="en-US" sz="2800" dirty="0">
                <a:solidFill>
                  <a:schemeClr val="accent3"/>
                </a:solidFill>
              </a:rPr>
              <a:t>projections onto random planes</a:t>
            </a:r>
          </a:p>
          <a:p>
            <a:r>
              <a:rPr lang="en-US" sz="2800" dirty="0"/>
              <a:t>For each projection we can calculate the alternating signed crossings</a:t>
            </a:r>
          </a:p>
          <a:p>
            <a:r>
              <a:rPr lang="en-US" sz="2800" dirty="0"/>
              <a:t>V2 is equal to the average of this over all projection directions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5D969ACF-DA4E-4E91-B91D-527FAAA96F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 bright="-12000" contrast="15000"/>
          </a:blip>
          <a:srcRect l="7584" t="6410" r="9900" b="2482"/>
          <a:stretch/>
        </p:blipFill>
        <p:spPr>
          <a:xfrm>
            <a:off x="7335347" y="2097087"/>
            <a:ext cx="3760839" cy="3419142"/>
          </a:xfrm>
          <a:prstGeom prst="rect">
            <a:avLst/>
          </a:prstGeom>
        </p:spPr>
      </p:pic>
      <p:pic>
        <p:nvPicPr>
          <p:cNvPr id="14" name="Screen Recording 13">
            <a:hlinkClick r:id="" action="ppaction://media"/>
            <a:extLst>
              <a:ext uri="{FF2B5EF4-FFF2-40B4-BE49-F238E27FC236}">
                <a16:creationId xmlns:a16="http://schemas.microsoft.com/office/drawing/2014/main" id="{7919B347-F506-4DC2-89CA-23E7A47EA93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5740" t="1619" r="10029" b="4446"/>
          <a:stretch/>
        </p:blipFill>
        <p:spPr>
          <a:xfrm>
            <a:off x="7335347" y="2097087"/>
            <a:ext cx="3760838" cy="34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8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42"/>
    </mc:Choice>
    <mc:Fallback xmlns="">
      <p:transition spd="slow" advTm="53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37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34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17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8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1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6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8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73" name="Rectangle 272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4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Open book with pen on desk">
            <a:extLst>
              <a:ext uri="{FF2B5EF4-FFF2-40B4-BE49-F238E27FC236}">
                <a16:creationId xmlns:a16="http://schemas.microsoft.com/office/drawing/2014/main" id="{A3DBDD79-1723-428F-9258-904939ED96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8845" b="6544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77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79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0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1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2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3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4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5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6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7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8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9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0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1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2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3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4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5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6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7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8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Methods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5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41055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 </a:t>
            </a:r>
            <a:br>
              <a:rPr lang="en-US" b="1" cap="none" dirty="0"/>
            </a:br>
            <a:r>
              <a:rPr lang="en-US" b="1" cap="none" dirty="0"/>
              <a:t>And 1000 Projections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7533C-C2B6-4417-9BA3-686E908FA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086242"/>
              </p:ext>
            </p:extLst>
          </p:nvPr>
        </p:nvGraphicFramePr>
        <p:xfrm>
          <a:off x="1141411" y="1271588"/>
          <a:ext cx="9906000" cy="5323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1306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41796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1000 </a:t>
            </a:r>
            <a:br>
              <a:rPr lang="en-US" b="1" cap="none" dirty="0"/>
            </a:br>
            <a:r>
              <a:rPr lang="en-US" b="1" cap="none" dirty="0"/>
              <a:t>And 2000 Projections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60B27E8-6837-48A2-B370-F0E2D6E8A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459975"/>
              </p:ext>
            </p:extLst>
          </p:nvPr>
        </p:nvGraphicFramePr>
        <p:xfrm>
          <a:off x="1141413" y="1543050"/>
          <a:ext cx="9906000" cy="5106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355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02B5-BD51-4A7D-B477-AEC271B1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14363"/>
            <a:ext cx="9905998" cy="984995"/>
          </a:xfrm>
        </p:spPr>
        <p:txBody>
          <a:bodyPr/>
          <a:lstStyle/>
          <a:p>
            <a:pPr algn="ctr"/>
            <a:r>
              <a:rPr lang="en-US" b="1" dirty="0"/>
              <a:t>Code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6B4610-E15A-4BB0-9586-626B16A1B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62318" y="1595158"/>
            <a:ext cx="7667364" cy="4848479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beve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934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FA361D-71C1-4B25-BAFB-EBBC7863C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899662"/>
              </p:ext>
            </p:extLst>
          </p:nvPr>
        </p:nvGraphicFramePr>
        <p:xfrm>
          <a:off x="1036119" y="400051"/>
          <a:ext cx="10119761" cy="619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355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6" name="Rectangle 155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7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" name="Picture 91" descr="Red ad gree bar graphs and numbers above the city skyline">
            <a:extLst>
              <a:ext uri="{FF2B5EF4-FFF2-40B4-BE49-F238E27FC236}">
                <a16:creationId xmlns:a16="http://schemas.microsoft.com/office/drawing/2014/main" id="{B92E6E67-2864-45D5-9460-F557ACA1F2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1853" b="11853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60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2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3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4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5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6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7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8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9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0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1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2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3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4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5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6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7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8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9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0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1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Results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300F9-3F03-4284-AA9A-95871AEE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Total V2 for s Proteins – variants have low V2 compared to wild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5068B5-53E4-4121-8B87-EE3F710377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702163"/>
              </p:ext>
            </p:extLst>
          </p:nvPr>
        </p:nvGraphicFramePr>
        <p:xfrm>
          <a:off x="1141413" y="2006600"/>
          <a:ext cx="9906000" cy="485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1856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5D7E-D893-4EA6-A007-907C2EE8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059" y="254143"/>
            <a:ext cx="9972703" cy="1478570"/>
          </a:xfrm>
        </p:spPr>
        <p:txBody>
          <a:bodyPr/>
          <a:lstStyle/>
          <a:p>
            <a:pPr algn="ctr"/>
            <a:r>
              <a:rPr lang="en-US" dirty="0"/>
              <a:t>V2 along </a:t>
            </a:r>
            <a:r>
              <a:rPr lang="en-US" b="1" dirty="0"/>
              <a:t>Wild</a:t>
            </a:r>
            <a:r>
              <a:rPr lang="en-US" dirty="0"/>
              <a:t> SARS-CoV-2 s Proteins: 400/600 scan-lengths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DBF02D1-7C2A-4802-9359-78981EEE0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57" r="8219"/>
          <a:stretch/>
        </p:blipFill>
        <p:spPr>
          <a:xfrm>
            <a:off x="0" y="1732714"/>
            <a:ext cx="6126377" cy="419031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16CE36-2EFF-4565-B087-2044C8DB1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0" r="7998"/>
          <a:stretch/>
        </p:blipFill>
        <p:spPr>
          <a:xfrm>
            <a:off x="6062444" y="1732714"/>
            <a:ext cx="6126377" cy="41903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108E5-58FC-42EA-B22C-1A5CB7DE38C0}"/>
              </a:ext>
            </a:extLst>
          </p:cNvPr>
          <p:cNvCxnSpPr>
            <a:cxnSpLocks/>
          </p:cNvCxnSpPr>
          <p:nvPr/>
        </p:nvCxnSpPr>
        <p:spPr>
          <a:xfrm flipH="1">
            <a:off x="5149561" y="2552700"/>
            <a:ext cx="546389" cy="68407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DF4C50F-8826-4049-A4D7-21AE5ACB41D6}"/>
              </a:ext>
            </a:extLst>
          </p:cNvPr>
          <p:cNvSpPr txBox="1">
            <a:spLocks/>
          </p:cNvSpPr>
          <p:nvPr/>
        </p:nvSpPr>
        <p:spPr>
          <a:xfrm>
            <a:off x="822470" y="2973161"/>
            <a:ext cx="3111500" cy="1444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These dips aren’t affected by conformation, but the peak is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A26BE1-13AF-4D35-8B18-9039772B72A3}"/>
              </a:ext>
            </a:extLst>
          </p:cNvPr>
          <p:cNvCxnSpPr>
            <a:cxnSpLocks/>
          </p:cNvCxnSpPr>
          <p:nvPr/>
        </p:nvCxnSpPr>
        <p:spPr>
          <a:xfrm flipH="1">
            <a:off x="10800907" y="3190875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2F2F8B-A905-4046-BB02-521EF92AC3DD}"/>
              </a:ext>
            </a:extLst>
          </p:cNvPr>
          <p:cNvCxnSpPr>
            <a:cxnSpLocks/>
          </p:cNvCxnSpPr>
          <p:nvPr/>
        </p:nvCxnSpPr>
        <p:spPr>
          <a:xfrm flipH="1">
            <a:off x="10715182" y="2361782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7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4D314-38F3-4B7A-A7D8-9729014E2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41" y="671524"/>
            <a:ext cx="9407317" cy="1478570"/>
          </a:xfrm>
        </p:spPr>
        <p:txBody>
          <a:bodyPr/>
          <a:lstStyle/>
          <a:p>
            <a:pPr algn="ctr"/>
            <a:r>
              <a:rPr lang="en-US" dirty="0"/>
              <a:t>Comparing V2 of entire protein for Closed and Open Conformations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F50A96-048C-4105-8D3F-78F140A1988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5275270"/>
              </p:ext>
            </p:extLst>
          </p:nvPr>
        </p:nvGraphicFramePr>
        <p:xfrm>
          <a:off x="1762537" y="2150094"/>
          <a:ext cx="8322365" cy="4598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02990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8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7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9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94" name="Rectangle 293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5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0" name="Picture 239" descr="A 3D rendering of virus cells">
            <a:extLst>
              <a:ext uri="{FF2B5EF4-FFF2-40B4-BE49-F238E27FC236}">
                <a16:creationId xmlns:a16="http://schemas.microsoft.com/office/drawing/2014/main" id="{E6354224-73AA-4166-81BD-3576ABAA93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30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98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00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1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2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3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4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5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6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7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8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9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0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1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2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3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4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5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6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7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8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9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3"/>
            <a:ext cx="6858000" cy="147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 err="1"/>
              <a:t>INtroduction</a:t>
            </a:r>
            <a:endParaRPr lang="en-US" sz="4800" b="1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8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028" y="497060"/>
            <a:ext cx="6730999" cy="108559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V2 along </a:t>
            </a:r>
            <a:r>
              <a:rPr lang="en-US" sz="3200" b="1" dirty="0"/>
              <a:t>RBD-Down</a:t>
            </a:r>
            <a:r>
              <a:rPr lang="en-US" sz="3200" dirty="0"/>
              <a:t> Proteins at 400/600 Scan-lengths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4E4493E5-D6FC-4F19-9F68-0B084008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32" r="5702"/>
          <a:stretch/>
        </p:blipFill>
        <p:spPr>
          <a:xfrm>
            <a:off x="0" y="1891439"/>
            <a:ext cx="6406591" cy="427266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7652D-44CF-4276-B79A-811C4F7E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0" r="8357"/>
          <a:stretch/>
        </p:blipFill>
        <p:spPr>
          <a:xfrm>
            <a:off x="6309026" y="1891439"/>
            <a:ext cx="5882973" cy="4272661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815510C-041D-4680-AC1C-10F6D5005CA0}"/>
              </a:ext>
            </a:extLst>
          </p:cNvPr>
          <p:cNvSpPr txBox="1">
            <a:spLocks/>
          </p:cNvSpPr>
          <p:nvPr/>
        </p:nvSpPr>
        <p:spPr>
          <a:xfrm>
            <a:off x="6694655" y="2686815"/>
            <a:ext cx="3218685" cy="1819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The peak at about 370-970 has increasing intensity: wild type, SA, UK, D614G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C6A7BEA-40C4-48C2-8298-EAA3BF5AB8BA}"/>
              </a:ext>
            </a:extLst>
          </p:cNvPr>
          <p:cNvSpPr txBox="1">
            <a:spLocks/>
          </p:cNvSpPr>
          <p:nvPr/>
        </p:nvSpPr>
        <p:spPr>
          <a:xfrm>
            <a:off x="928856" y="2509014"/>
            <a:ext cx="3592344" cy="1720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The wild type and variants have some topological differences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Dips starting at 69 and 419 are only in wild S proteins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27E171-03CE-4726-9880-42BCCE313500}"/>
              </a:ext>
            </a:extLst>
          </p:cNvPr>
          <p:cNvCxnSpPr>
            <a:cxnSpLocks/>
          </p:cNvCxnSpPr>
          <p:nvPr/>
        </p:nvCxnSpPr>
        <p:spPr>
          <a:xfrm flipH="1">
            <a:off x="3828607" y="5485982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4D8A28-0E6C-4471-A160-DF6AB77623A0}"/>
              </a:ext>
            </a:extLst>
          </p:cNvPr>
          <p:cNvCxnSpPr>
            <a:cxnSpLocks/>
          </p:cNvCxnSpPr>
          <p:nvPr/>
        </p:nvCxnSpPr>
        <p:spPr>
          <a:xfrm flipH="1">
            <a:off x="10694521" y="4027769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11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189" y="514603"/>
            <a:ext cx="6043621" cy="108559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V2 along </a:t>
            </a:r>
            <a:r>
              <a:rPr lang="en-US" sz="3200" b="1" dirty="0"/>
              <a:t>RBD-Up</a:t>
            </a:r>
            <a:r>
              <a:rPr lang="en-US" sz="3200" dirty="0"/>
              <a:t> Proteins at 400/600 Scan-lengths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4E4493E5-D6FC-4F19-9F68-0B084008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011" r="7011"/>
          <a:stretch/>
        </p:blipFill>
        <p:spPr>
          <a:xfrm>
            <a:off x="-1580" y="1847932"/>
            <a:ext cx="6184900" cy="431616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7652D-44CF-4276-B79A-811C4F7E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93" r="7993"/>
          <a:stretch/>
        </p:blipFill>
        <p:spPr>
          <a:xfrm>
            <a:off x="6183320" y="1847932"/>
            <a:ext cx="6043621" cy="4316170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7CCF759-2BA8-4D72-A5DA-CAAB91E0BE90}"/>
              </a:ext>
            </a:extLst>
          </p:cNvPr>
          <p:cNvSpPr txBox="1">
            <a:spLocks/>
          </p:cNvSpPr>
          <p:nvPr/>
        </p:nvSpPr>
        <p:spPr>
          <a:xfrm>
            <a:off x="922788" y="3429000"/>
            <a:ext cx="3331711" cy="15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Peak has increasing intensity: Wild, SARS-</a:t>
            </a:r>
            <a:r>
              <a:rPr lang="en-US" sz="2000" dirty="0" err="1">
                <a:solidFill>
                  <a:schemeClr val="bg1"/>
                </a:solidFill>
              </a:rPr>
              <a:t>CoV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Hexapro</a:t>
            </a:r>
            <a:r>
              <a:rPr lang="en-US" sz="2000" dirty="0">
                <a:solidFill>
                  <a:schemeClr val="bg1"/>
                </a:solidFill>
              </a:rPr>
              <a:t>, SA, 3-mutant, UK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88FAF6C-B06A-4494-8B18-646A82C7A0AF}"/>
              </a:ext>
            </a:extLst>
          </p:cNvPr>
          <p:cNvSpPr txBox="1">
            <a:spLocks/>
          </p:cNvSpPr>
          <p:nvPr/>
        </p:nvSpPr>
        <p:spPr>
          <a:xfrm>
            <a:off x="1943855" y="2567695"/>
            <a:ext cx="1802645" cy="96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Wild</a:t>
            </a:r>
            <a:r>
              <a:rPr lang="en-US" sz="2000" dirty="0">
                <a:solidFill>
                  <a:schemeClr val="bg1"/>
                </a:solidFill>
              </a:rPr>
              <a:t> has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smallest peak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E62A4B6-3E81-4D14-A839-3E054BFEE7F4}"/>
              </a:ext>
            </a:extLst>
          </p:cNvPr>
          <p:cNvSpPr txBox="1">
            <a:spLocks/>
          </p:cNvSpPr>
          <p:nvPr/>
        </p:nvSpPr>
        <p:spPr>
          <a:xfrm>
            <a:off x="6799168" y="3530599"/>
            <a:ext cx="2979832" cy="1104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These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open</a:t>
            </a:r>
            <a:r>
              <a:rPr lang="en-US" sz="2000" dirty="0">
                <a:solidFill>
                  <a:schemeClr val="bg1"/>
                </a:solidFill>
              </a:rPr>
              <a:t> conformation proteins have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higher V2 </a:t>
            </a:r>
            <a:r>
              <a:rPr lang="en-US" sz="2000" dirty="0">
                <a:solidFill>
                  <a:schemeClr val="bg1"/>
                </a:solidFill>
              </a:rPr>
              <a:t>values at the peak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F8F201-CB79-4141-B155-F78492951F20}"/>
              </a:ext>
            </a:extLst>
          </p:cNvPr>
          <p:cNvCxnSpPr>
            <a:cxnSpLocks/>
          </p:cNvCxnSpPr>
          <p:nvPr/>
        </p:nvCxnSpPr>
        <p:spPr>
          <a:xfrm flipH="1">
            <a:off x="4680599" y="4429125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3FA662-2F2F-47A1-AEAF-B46E179C1985}"/>
              </a:ext>
            </a:extLst>
          </p:cNvPr>
          <p:cNvCxnSpPr>
            <a:cxnSpLocks/>
          </p:cNvCxnSpPr>
          <p:nvPr/>
        </p:nvCxnSpPr>
        <p:spPr>
          <a:xfrm flipH="1">
            <a:off x="10567049" y="4468813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26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13BB-71BC-4A11-890F-FC80C955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41248"/>
            <a:ext cx="9602787" cy="1764791"/>
          </a:xfrm>
        </p:spPr>
        <p:txBody>
          <a:bodyPr>
            <a:normAutofit/>
          </a:bodyPr>
          <a:lstStyle/>
          <a:p>
            <a:r>
              <a:rPr lang="en-US" sz="4000" cap="none" dirty="0"/>
              <a:t>RBD-Up appears to increase V2 at the peak, indicating a tighter or more complex knot at peak segments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035382-02D7-48DA-9D87-758C7444CC94}"/>
              </a:ext>
            </a:extLst>
          </p:cNvPr>
          <p:cNvSpPr txBox="1">
            <a:spLocks/>
          </p:cNvSpPr>
          <p:nvPr/>
        </p:nvSpPr>
        <p:spPr>
          <a:xfrm>
            <a:off x="1141413" y="260603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000" cap="none" dirty="0"/>
              <a:t>Variants also have increased V2 at peak compared to wild S proteins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45EC20-5D3A-7641-B2A8-DE6089A89E32}"/>
              </a:ext>
            </a:extLst>
          </p:cNvPr>
          <p:cNvSpPr txBox="1">
            <a:spLocks/>
          </p:cNvSpPr>
          <p:nvPr/>
        </p:nvSpPr>
        <p:spPr>
          <a:xfrm>
            <a:off x="1141413" y="4168284"/>
            <a:ext cx="9905998" cy="1681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000" cap="none" dirty="0"/>
              <a:t>We therefore suggest that increased complexity of S2 segment provides a benefit to protein fusion</a:t>
            </a:r>
          </a:p>
        </p:txBody>
      </p:sp>
    </p:spTree>
    <p:extLst>
      <p:ext uri="{BB962C8B-B14F-4D97-AF65-F5344CB8AC3E}">
        <p14:creationId xmlns:p14="http://schemas.microsoft.com/office/powerpoint/2010/main" val="3295208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B33F8-FCB4-45B9-AABA-BCA042A2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1266"/>
            <a:ext cx="9905998" cy="1478570"/>
          </a:xfrm>
        </p:spPr>
        <p:txBody>
          <a:bodyPr/>
          <a:lstStyle/>
          <a:p>
            <a:r>
              <a:rPr lang="en-US" dirty="0"/>
              <a:t>Mutations of Interest at Peak segments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54C3B7-7826-4B5E-ADE7-78C561D23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5811" y="1689650"/>
            <a:ext cx="4878389" cy="5020283"/>
          </a:xfrm>
        </p:spPr>
        <p:txBody>
          <a:bodyPr>
            <a:normAutofit/>
          </a:bodyPr>
          <a:lstStyle/>
          <a:p>
            <a:r>
              <a:rPr lang="en-US" dirty="0"/>
              <a:t>Concentrated 780-980 segment also has peak for UK and SA variants</a:t>
            </a:r>
          </a:p>
          <a:p>
            <a:r>
              <a:rPr lang="en-US" dirty="0"/>
              <a:t>Variants’ </a:t>
            </a:r>
            <a:r>
              <a:rPr lang="en-US" dirty="0">
                <a:solidFill>
                  <a:schemeClr val="accent3"/>
                </a:solidFill>
              </a:rPr>
              <a:t>mutations</a:t>
            </a:r>
            <a:r>
              <a:rPr lang="en-US" dirty="0"/>
              <a:t> might explain higher V2 at peak segments</a:t>
            </a:r>
          </a:p>
          <a:p>
            <a:r>
              <a:rPr lang="en-US" dirty="0"/>
              <a:t>T716I mutation found in the UK variant is here, and the S982A and D1118H mutations are at domains HR1 and CD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52FF6DF-2D3C-4366-AAA0-973FA46877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281" t="3910" r="8376"/>
          <a:stretch/>
        </p:blipFill>
        <p:spPr>
          <a:xfrm>
            <a:off x="5585039" y="1829836"/>
            <a:ext cx="6314861" cy="4168292"/>
          </a:xfr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1C94BF02-64D7-4DB2-8128-93E8D8DE8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" t="50818" r="12837" b="44355"/>
          <a:stretch/>
        </p:blipFill>
        <p:spPr>
          <a:xfrm>
            <a:off x="5899149" y="5708649"/>
            <a:ext cx="6000751" cy="1712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61E6B1-234E-4E66-B637-F1B68E243EA1}"/>
              </a:ext>
            </a:extLst>
          </p:cNvPr>
          <p:cNvSpPr txBox="1"/>
          <p:nvPr/>
        </p:nvSpPr>
        <p:spPr>
          <a:xfrm>
            <a:off x="11096623" y="5707904"/>
            <a:ext cx="292834" cy="1712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BA63D-E646-4CFD-92E4-B4AD15D07BFD}"/>
              </a:ext>
            </a:extLst>
          </p:cNvPr>
          <p:cNvSpPr txBox="1"/>
          <p:nvPr/>
        </p:nvSpPr>
        <p:spPr>
          <a:xfrm>
            <a:off x="11036298" y="5685802"/>
            <a:ext cx="377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86AAF-2E62-4F0B-9EF7-1CB7D91617A1}"/>
              </a:ext>
            </a:extLst>
          </p:cNvPr>
          <p:cNvSpPr txBox="1"/>
          <p:nvPr/>
        </p:nvSpPr>
        <p:spPr>
          <a:xfrm>
            <a:off x="11456012" y="5707903"/>
            <a:ext cx="292834" cy="1712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7A08CE-7AE2-4F4E-9FE4-1C0A4808132F}"/>
              </a:ext>
            </a:extLst>
          </p:cNvPr>
          <p:cNvSpPr txBox="1"/>
          <p:nvPr/>
        </p:nvSpPr>
        <p:spPr>
          <a:xfrm>
            <a:off x="11387323" y="5685802"/>
            <a:ext cx="4302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569970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3C7CE3-12C1-492F-ADA7-FFFF25732F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983" t="5423" r="11634"/>
          <a:stretch/>
        </p:blipFill>
        <p:spPr>
          <a:xfrm>
            <a:off x="438439" y="375883"/>
            <a:ext cx="7274338" cy="6188145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22E2F90-C9D1-4C0C-9D1E-D8A08DD8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015" y="765040"/>
            <a:ext cx="3862546" cy="3780971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V2 Fingerprint Matrix Of The Uncleaved Closed S Protein (PDB: 6zge)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BC2C4-2E86-47E5-9462-44A745BC4374}"/>
              </a:ext>
            </a:extLst>
          </p:cNvPr>
          <p:cNvSpPr txBox="1"/>
          <p:nvPr/>
        </p:nvSpPr>
        <p:spPr>
          <a:xfrm>
            <a:off x="8021603" y="4071846"/>
            <a:ext cx="3601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X- and Y-Axes are approximate starting and ending amino acids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8855E34-5367-4863-B462-FC7B5C389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23" b="37963"/>
          <a:stretch/>
        </p:blipFill>
        <p:spPr>
          <a:xfrm>
            <a:off x="1273721" y="6171093"/>
            <a:ext cx="6108785" cy="392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02E88CB4-AD11-4C16-946C-95AA9E5C2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23" r="9058" b="38944"/>
          <a:stretch/>
        </p:blipFill>
        <p:spPr>
          <a:xfrm rot="16200000">
            <a:off x="-2063636" y="3148932"/>
            <a:ext cx="5510179" cy="359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11FF9C77-1593-47EA-AF55-422F1375F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4" t="86533" r="89144" b="9244"/>
          <a:stretch/>
        </p:blipFill>
        <p:spPr>
          <a:xfrm rot="16384397">
            <a:off x="752535" y="437029"/>
            <a:ext cx="259520" cy="273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AB687C-0EDA-4210-B42F-C1F6BB8EAF97}"/>
              </a:ext>
            </a:extLst>
          </p:cNvPr>
          <p:cNvSpPr txBox="1"/>
          <p:nvPr/>
        </p:nvSpPr>
        <p:spPr>
          <a:xfrm>
            <a:off x="5898169" y="6218595"/>
            <a:ext cx="299858" cy="1712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09298-4618-4E02-9101-2827954839E1}"/>
              </a:ext>
            </a:extLst>
          </p:cNvPr>
          <p:cNvSpPr txBox="1"/>
          <p:nvPr/>
        </p:nvSpPr>
        <p:spPr>
          <a:xfrm>
            <a:off x="5837843" y="6196493"/>
            <a:ext cx="386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3650C-8E0C-4292-85A5-2B6F1B9646A7}"/>
              </a:ext>
            </a:extLst>
          </p:cNvPr>
          <p:cNvSpPr txBox="1"/>
          <p:nvPr/>
        </p:nvSpPr>
        <p:spPr>
          <a:xfrm>
            <a:off x="6224732" y="6218594"/>
            <a:ext cx="299858" cy="1712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AC74F-CD25-4D40-B5E9-33BEE1F47EF5}"/>
              </a:ext>
            </a:extLst>
          </p:cNvPr>
          <p:cNvSpPr txBox="1"/>
          <p:nvPr/>
        </p:nvSpPr>
        <p:spPr>
          <a:xfrm>
            <a:off x="6156044" y="6196493"/>
            <a:ext cx="440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DF0E23-B30A-4516-BA97-60A1822172A5}"/>
              </a:ext>
            </a:extLst>
          </p:cNvPr>
          <p:cNvSpPr txBox="1"/>
          <p:nvPr/>
        </p:nvSpPr>
        <p:spPr>
          <a:xfrm rot="16200000">
            <a:off x="486221" y="1250355"/>
            <a:ext cx="299858" cy="1712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872BB-6BDC-4A2A-877D-335C070568B7}"/>
              </a:ext>
            </a:extLst>
          </p:cNvPr>
          <p:cNvSpPr txBox="1"/>
          <p:nvPr/>
        </p:nvSpPr>
        <p:spPr>
          <a:xfrm rot="16200000">
            <a:off x="425895" y="1228253"/>
            <a:ext cx="386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580248-6D96-4DD5-87F1-4BD3BCC013C9}"/>
              </a:ext>
            </a:extLst>
          </p:cNvPr>
          <p:cNvSpPr txBox="1"/>
          <p:nvPr/>
        </p:nvSpPr>
        <p:spPr>
          <a:xfrm rot="16200000">
            <a:off x="478007" y="916410"/>
            <a:ext cx="299858" cy="1712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15982-6588-4B72-B3DD-0A7BFEB5F07B}"/>
              </a:ext>
            </a:extLst>
          </p:cNvPr>
          <p:cNvSpPr txBox="1"/>
          <p:nvPr/>
        </p:nvSpPr>
        <p:spPr>
          <a:xfrm rot="16200000">
            <a:off x="399074" y="894309"/>
            <a:ext cx="440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859357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497" y="650941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401" y="1982786"/>
            <a:ext cx="9512300" cy="4111558"/>
          </a:xfrm>
        </p:spPr>
        <p:txBody>
          <a:bodyPr>
            <a:normAutofit/>
          </a:bodyPr>
          <a:lstStyle/>
          <a:p>
            <a:r>
              <a:rPr lang="en-US" sz="2800" dirty="0"/>
              <a:t>Create V2 fingerprints for other proteins and with more thorough scanning to aid in comparisons</a:t>
            </a:r>
          </a:p>
          <a:p>
            <a:r>
              <a:rPr lang="en-US" sz="2800" dirty="0"/>
              <a:t>More comparison of RBD conformation with changes in V2</a:t>
            </a:r>
          </a:p>
          <a:p>
            <a:r>
              <a:rPr lang="en-US" sz="2800" dirty="0"/>
              <a:t>More comparison of mutations with changes in V2 (new proteins)</a:t>
            </a:r>
          </a:p>
          <a:p>
            <a:r>
              <a:rPr lang="en-US" sz="2800" dirty="0"/>
              <a:t>Investigate if there is a benefit to more tightness/complexity at the sections ending at amino acid 1000</a:t>
            </a:r>
          </a:p>
        </p:txBody>
      </p:sp>
    </p:spTree>
    <p:extLst>
      <p:ext uri="{BB962C8B-B14F-4D97-AF65-F5344CB8AC3E}">
        <p14:creationId xmlns:p14="http://schemas.microsoft.com/office/powerpoint/2010/main" val="1544400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B99A-CD73-4553-86F0-4C5CD4C2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671"/>
            <a:ext cx="12192000" cy="168318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9150-B1C6-4131-9C7A-0036B702F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1" y="1665923"/>
            <a:ext cx="9905998" cy="3460946"/>
          </a:xfrm>
        </p:spPr>
        <p:txBody>
          <a:bodyPr>
            <a:normAutofit/>
          </a:bodyPr>
          <a:lstStyle/>
          <a:p>
            <a:r>
              <a:rPr lang="en-US" sz="2800" dirty="0"/>
              <a:t>I would like to thank and acknowledge support from my mentor for the REU, Professor Eleni Panagiotou</a:t>
            </a:r>
          </a:p>
          <a:p>
            <a:r>
              <a:rPr lang="en-US" sz="2800" dirty="0"/>
              <a:t>I also acknowledge support from the NSF REU award #1852042</a:t>
            </a:r>
          </a:p>
          <a:p>
            <a:r>
              <a:rPr lang="en-US" sz="2800" dirty="0"/>
              <a:t>I would also like to thank Dr. Hong Qin and the University of Tennessee at Chattanooga.</a:t>
            </a:r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ED8C8146-E3C5-4716-9CFC-F17997FD8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56" y="4871758"/>
            <a:ext cx="1674433" cy="168318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262D1C5-7656-49E7-8432-5EFA375DB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29" y="5113275"/>
            <a:ext cx="78581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93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00000"/>
              </a:schemeClr>
            </a:gs>
            <a:gs pos="10000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Illuminated technology network on a dark background">
            <a:extLst>
              <a:ext uri="{FF2B5EF4-FFF2-40B4-BE49-F238E27FC236}">
                <a16:creationId xmlns:a16="http://schemas.microsoft.com/office/drawing/2014/main" id="{2D73DA0F-7DB4-4B1A-8B34-4F00DA6DD02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8846"/>
          <a:stretch/>
        </p:blipFill>
        <p:spPr>
          <a:xfrm>
            <a:off x="0" y="0"/>
            <a:ext cx="4913194" cy="625137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856"/>
            <a:ext cx="4913192" cy="1305158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575" y="4821412"/>
            <a:ext cx="4276725" cy="1658732"/>
          </a:xfrm>
        </p:spPr>
        <p:txBody>
          <a:bodyPr>
            <a:normAutofit/>
          </a:bodyPr>
          <a:lstStyle/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600" dirty="0"/>
              <a:t>github.com/MiddlebrookJF/iCompBio-Summer2021</a:t>
            </a:r>
          </a:p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600" dirty="0"/>
              <a:t>MiddlebrookJF@gmail.com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65F7B-4739-4C48-966F-DC0C82710984}"/>
              </a:ext>
            </a:extLst>
          </p:cNvPr>
          <p:cNvSpPr txBox="1"/>
          <p:nvPr/>
        </p:nvSpPr>
        <p:spPr>
          <a:xfrm>
            <a:off x="5048250" y="75974"/>
            <a:ext cx="7143750" cy="660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b="1" dirty="0">
                <a:latin typeface="+mj-lt"/>
              </a:rPr>
              <a:t>References:</a:t>
            </a:r>
            <a:endParaRPr lang="en-US" sz="900" b="1" dirty="0">
              <a:latin typeface="+mj-lt"/>
            </a:endParaRP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200" dirty="0"/>
              <a:t>https://cbm.msoe.edu/teachingResources/proteinStructure/primary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200" dirty="0"/>
              <a:t>Hu, B., Guo, H., Zhou, P. </a:t>
            </a:r>
            <a:r>
              <a:rPr lang="en-US" sz="2200" i="1" dirty="0"/>
              <a:t>et al.</a:t>
            </a:r>
            <a:r>
              <a:rPr lang="en-US" sz="2200" dirty="0"/>
              <a:t> Characteristics of SARS-CoV-2 and COVID-19. </a:t>
            </a:r>
            <a:r>
              <a:rPr lang="en-US" sz="2200" i="1" dirty="0"/>
              <a:t>Nat Rev Microbiol</a:t>
            </a:r>
            <a:r>
              <a:rPr lang="en-US" sz="2200" dirty="0"/>
              <a:t> 19</a:t>
            </a:r>
            <a:r>
              <a:rPr lang="en-US" sz="2200" b="1" dirty="0"/>
              <a:t>, </a:t>
            </a:r>
            <a:r>
              <a:rPr lang="en-US" sz="2200" dirty="0"/>
              <a:t>(2021) 141–154 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200" dirty="0"/>
              <a:t>Baldwin, Q., Sumpter, B.G., Panagiotou, E</a:t>
            </a:r>
            <a:r>
              <a:rPr lang="en-US" sz="2200" i="1" dirty="0"/>
              <a:t>.</a:t>
            </a:r>
            <a:r>
              <a:rPr lang="en-US" sz="2200" dirty="0"/>
              <a:t> The local topological free energy of the SARS-CoV-2 Spike protein. (2021) 9.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200" dirty="0"/>
              <a:t>Wrobel, A.G., Benton, D.J., Xu, P. </a:t>
            </a:r>
            <a:r>
              <a:rPr lang="en-US" sz="2200" i="1" dirty="0"/>
              <a:t>et al.</a:t>
            </a:r>
            <a:r>
              <a:rPr lang="en-US" sz="2200" dirty="0"/>
              <a:t> SARS-CoV-2 and bat RaTG13 spike glycoprotein structures inform on virus evolution and furin-cleavage effects. </a:t>
            </a:r>
            <a:r>
              <a:rPr lang="en-US" sz="2200" i="1" dirty="0"/>
              <a:t>Nat Struct Mol Biol</a:t>
            </a:r>
            <a:r>
              <a:rPr lang="en-US" sz="2200" dirty="0"/>
              <a:t> 27</a:t>
            </a:r>
            <a:r>
              <a:rPr lang="en-US" sz="2200" b="1" dirty="0"/>
              <a:t>, </a:t>
            </a:r>
            <a:r>
              <a:rPr lang="en-US" sz="2200" dirty="0"/>
              <a:t>(2020) 763–767.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200" dirty="0"/>
              <a:t>Adams, C.C. </a:t>
            </a:r>
            <a:r>
              <a:rPr lang="en-US" sz="2200" i="1" dirty="0"/>
              <a:t>The Knot Book: An Elementary Introduction to the Mathematical Theory of Knots.</a:t>
            </a:r>
            <a:r>
              <a:rPr lang="en-US" sz="2200" dirty="0"/>
              <a:t> (2004) 152.</a:t>
            </a:r>
            <a:endParaRPr lang="en-US" sz="2200" i="1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2200" dirty="0">
                <a:effectLst/>
              </a:rPr>
              <a:t>S.M. </a:t>
            </a:r>
            <a:r>
              <a:rPr lang="en-US" sz="2200" dirty="0" err="1">
                <a:effectLst/>
              </a:rPr>
              <a:t>Gobeil</a:t>
            </a:r>
            <a:r>
              <a:rPr lang="en-US" sz="2200" dirty="0">
                <a:effectLst/>
              </a:rPr>
              <a:t>, K. </a:t>
            </a:r>
            <a:r>
              <a:rPr lang="en-US" sz="2200" dirty="0" err="1">
                <a:effectLst/>
              </a:rPr>
              <a:t>Janowska</a:t>
            </a:r>
            <a:r>
              <a:rPr lang="en-US" sz="2200" dirty="0">
                <a:effectLst/>
              </a:rPr>
              <a:t>, and S. and McDowell. Effect of natural mutations of sars-cov-2 on spike structure, conformation and antigenicity. </a:t>
            </a:r>
            <a:r>
              <a:rPr lang="en-US" sz="2200" i="1" dirty="0">
                <a:effectLst/>
              </a:rPr>
              <a:t>Science</a:t>
            </a:r>
            <a:r>
              <a:rPr lang="en-US" sz="2200" dirty="0">
                <a:effectLst/>
              </a:rPr>
              <a:t>, (2021) 1-10.</a:t>
            </a:r>
            <a:endParaRPr lang="en-US" sz="2200" dirty="0"/>
          </a:p>
        </p:txBody>
      </p:sp>
      <p:pic>
        <p:nvPicPr>
          <p:cNvPr id="6" name="Picture Placeholder 8" descr="Illuminated technology network on a dark background">
            <a:extLst>
              <a:ext uri="{FF2B5EF4-FFF2-40B4-BE49-F238E27FC236}">
                <a16:creationId xmlns:a16="http://schemas.microsoft.com/office/drawing/2014/main" id="{6C539B9A-4391-419F-B886-EFFCF8CB9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155"/>
          <a:stretch/>
        </p:blipFill>
        <p:spPr>
          <a:xfrm rot="10800000">
            <a:off x="-1" y="6251376"/>
            <a:ext cx="4913193" cy="6066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570383"/>
            <a:ext cx="9775202" cy="992832"/>
          </a:xfrm>
        </p:spPr>
        <p:txBody>
          <a:bodyPr>
            <a:normAutofit/>
          </a:bodyPr>
          <a:lstStyle/>
          <a:p>
            <a:r>
              <a:rPr lang="en-US" sz="4400" dirty="0"/>
              <a:t>Protein Structures – 3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1314" y="4437776"/>
            <a:ext cx="4742354" cy="2031162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600" dirty="0">
                <a:solidFill>
                  <a:schemeClr val="accent3"/>
                </a:solidFill>
              </a:rPr>
              <a:t>Tertiary structure </a:t>
            </a:r>
            <a:r>
              <a:rPr lang="en-US" sz="2600" dirty="0"/>
              <a:t>is the 3-d conformation of the entire chain of amino acids that makes up the protein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79C68-DA9B-4076-9BE2-34B7DA8A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219" y="1422009"/>
            <a:ext cx="2875322" cy="2006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43318-18F3-42F0-9E7F-3A9FF4F83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63"/>
          <a:stretch/>
        </p:blipFill>
        <p:spPr>
          <a:xfrm>
            <a:off x="7570400" y="1422009"/>
            <a:ext cx="240527" cy="200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279150-4A8B-4AB8-9A4C-0515207577C2}"/>
              </a:ext>
            </a:extLst>
          </p:cNvPr>
          <p:cNvSpPr txBox="1"/>
          <p:nvPr/>
        </p:nvSpPr>
        <p:spPr>
          <a:xfrm>
            <a:off x="3410124" y="1515237"/>
            <a:ext cx="3844733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r"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600" dirty="0"/>
              <a:t>Primary structure is a protein’s amino acid sequence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FD07A-1C93-453C-8592-0B13546051FB}"/>
              </a:ext>
            </a:extLst>
          </p:cNvPr>
          <p:cNvSpPr txBox="1"/>
          <p:nvPr/>
        </p:nvSpPr>
        <p:spPr>
          <a:xfrm>
            <a:off x="2386785" y="2920304"/>
            <a:ext cx="449014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Secondary structure refers to the set of 3-d shapes the protein is made up of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9DBFB1-15A8-4113-AC9F-C19F4DE09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20" y="1788121"/>
            <a:ext cx="1362265" cy="3705742"/>
          </a:xfrm>
          <a:prstGeom prst="rect">
            <a:avLst/>
          </a:prstGeom>
        </p:spPr>
      </p:pic>
      <p:pic>
        <p:nvPicPr>
          <p:cNvPr id="16" name="Picture 15" descr="Tertiary structure of SARS-CoV-2 spike protein">
            <a:extLst>
              <a:ext uri="{FF2B5EF4-FFF2-40B4-BE49-F238E27FC236}">
                <a16:creationId xmlns:a16="http://schemas.microsoft.com/office/drawing/2014/main" id="{941ACD7A-FBD6-4601-967C-D13088931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20" t="3238" r="7341" b="6189"/>
          <a:stretch/>
        </p:blipFill>
        <p:spPr>
          <a:xfrm>
            <a:off x="8239198" y="3849624"/>
            <a:ext cx="2193254" cy="2619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8CE464-57FE-49DB-B2A8-B404D65F5E88}"/>
              </a:ext>
            </a:extLst>
          </p:cNvPr>
          <p:cNvSpPr txBox="1"/>
          <p:nvPr/>
        </p:nvSpPr>
        <p:spPr>
          <a:xfrm>
            <a:off x="1001137" y="5536219"/>
            <a:ext cx="136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038858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SARS-CoV-2 spike 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58887"/>
            <a:ext cx="9905999" cy="3432314"/>
          </a:xfrm>
        </p:spPr>
        <p:txBody>
          <a:bodyPr>
            <a:normAutofit/>
          </a:bodyPr>
          <a:lstStyle/>
          <a:p>
            <a:r>
              <a:rPr lang="en-US" sz="2800" dirty="0"/>
              <a:t>Spike (</a:t>
            </a:r>
            <a:r>
              <a:rPr lang="en-US" sz="2800" dirty="0">
                <a:solidFill>
                  <a:schemeClr val="accent3"/>
                </a:solidFill>
              </a:rPr>
              <a:t>S</a:t>
            </a:r>
            <a:r>
              <a:rPr lang="en-US" sz="2800" dirty="0"/>
              <a:t>) </a:t>
            </a:r>
            <a:r>
              <a:rPr lang="en-US" sz="2800" dirty="0">
                <a:solidFill>
                  <a:schemeClr val="accent3"/>
                </a:solidFill>
              </a:rPr>
              <a:t>protein</a:t>
            </a:r>
            <a:r>
              <a:rPr lang="en-US" sz="2800" dirty="0"/>
              <a:t> binds to the human ACE2 receptor to infect cell</a:t>
            </a:r>
          </a:p>
          <a:p>
            <a:r>
              <a:rPr lang="en-US" sz="2800" dirty="0"/>
              <a:t>The Spike protein undergoes major 3-dimensional conformation changes during the viral life cycle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6083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D4D23-7D2E-48CD-98DA-4D2E9491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82401"/>
            <a:ext cx="9905998" cy="107820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Sars-cov-2 Spike Protein Domains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0BB68C-8C73-4E90-B642-24F9929ED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8" b="31331"/>
          <a:stretch/>
        </p:blipFill>
        <p:spPr>
          <a:xfrm>
            <a:off x="405732" y="2217692"/>
            <a:ext cx="11380533" cy="2787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0FBD5B-CED2-4858-B20B-5690C77E4FF5}"/>
              </a:ext>
            </a:extLst>
          </p:cNvPr>
          <p:cNvSpPr txBox="1"/>
          <p:nvPr/>
        </p:nvSpPr>
        <p:spPr>
          <a:xfrm>
            <a:off x="10227479" y="4939708"/>
            <a:ext cx="1516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 </a:t>
            </a:r>
            <a:r>
              <a:rPr lang="en-US" sz="2000" dirty="0"/>
              <a:t>figure</a:t>
            </a:r>
            <a:r>
              <a:rPr lang="en-US" dirty="0"/>
              <a:t> 3a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22A43-78F2-4A32-AEBF-0FBB26FF0C3E}"/>
              </a:ext>
            </a:extLst>
          </p:cNvPr>
          <p:cNvSpPr txBox="1"/>
          <p:nvPr/>
        </p:nvSpPr>
        <p:spPr>
          <a:xfrm>
            <a:off x="7825420" y="1518182"/>
            <a:ext cx="309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pictured, Central Helix (CH) and Connector Domain (CD)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04417F-85F9-4340-A2DB-0E69D200B5BD}"/>
              </a:ext>
            </a:extLst>
          </p:cNvPr>
          <p:cNvCxnSpPr>
            <a:cxnSpLocks/>
          </p:cNvCxnSpPr>
          <p:nvPr/>
        </p:nvCxnSpPr>
        <p:spPr>
          <a:xfrm flipH="1">
            <a:off x="9341317" y="3331956"/>
            <a:ext cx="134754" cy="8372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59DFF5-4E99-4043-AA64-2D2749E52791}"/>
              </a:ext>
            </a:extLst>
          </p:cNvPr>
          <p:cNvCxnSpPr>
            <a:cxnSpLocks/>
          </p:cNvCxnSpPr>
          <p:nvPr/>
        </p:nvCxnSpPr>
        <p:spPr>
          <a:xfrm>
            <a:off x="9462061" y="3313332"/>
            <a:ext cx="416118" cy="8372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0829FD-B846-44DD-8DA0-87193584892B}"/>
              </a:ext>
            </a:extLst>
          </p:cNvPr>
          <p:cNvCxnSpPr>
            <a:cxnSpLocks/>
          </p:cNvCxnSpPr>
          <p:nvPr/>
        </p:nvCxnSpPr>
        <p:spPr>
          <a:xfrm>
            <a:off x="9408694" y="2091031"/>
            <a:ext cx="67377" cy="1240925"/>
          </a:xfrm>
          <a:prstGeom prst="straightConnector1">
            <a:avLst/>
          </a:prstGeom>
          <a:ln w="571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8B6BC2-2A89-4784-8F7A-BBFEED7B5BF9}"/>
              </a:ext>
            </a:extLst>
          </p:cNvPr>
          <p:cNvSpPr txBox="1"/>
          <p:nvPr/>
        </p:nvSpPr>
        <p:spPr>
          <a:xfrm>
            <a:off x="2388681" y="5197001"/>
            <a:ext cx="29466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S1 helps ACE2 binding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53E515-90D7-47DE-8A43-9B30CD158FDF}"/>
              </a:ext>
            </a:extLst>
          </p:cNvPr>
          <p:cNvSpPr txBox="1"/>
          <p:nvPr/>
        </p:nvSpPr>
        <p:spPr>
          <a:xfrm>
            <a:off x="6652387" y="5146913"/>
            <a:ext cx="39596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S2 helps fuse viral and human cell membranes</a:t>
            </a:r>
          </a:p>
        </p:txBody>
      </p:sp>
    </p:spTree>
    <p:extLst>
      <p:ext uri="{BB962C8B-B14F-4D97-AF65-F5344CB8AC3E}">
        <p14:creationId xmlns:p14="http://schemas.microsoft.com/office/powerpoint/2010/main" val="1289190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2B1A-2A09-4325-925B-5D106BA6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Pre-fusion structural changes of the </a:t>
            </a:r>
            <a:br>
              <a:rPr lang="en-US" dirty="0"/>
            </a:br>
            <a:r>
              <a:rPr lang="en-US" dirty="0"/>
              <a:t>sars-cov-2 spike protein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840C8-4D88-4B65-857A-0E5C4C948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 t="6777" b="8825"/>
          <a:stretch/>
        </p:blipFill>
        <p:spPr>
          <a:xfrm>
            <a:off x="1270797" y="2391064"/>
            <a:ext cx="9873618" cy="32865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2F497C-9815-42AF-87A1-3D4C712898A9}"/>
              </a:ext>
            </a:extLst>
          </p:cNvPr>
          <p:cNvSpPr txBox="1"/>
          <p:nvPr/>
        </p:nvSpPr>
        <p:spPr>
          <a:xfrm>
            <a:off x="10398718" y="5677603"/>
            <a:ext cx="64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999843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2B1A-2A09-4325-925B-5D106BA6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898" y="1657822"/>
            <a:ext cx="6966204" cy="2575850"/>
          </a:xfrm>
        </p:spPr>
        <p:txBody>
          <a:bodyPr>
            <a:normAutofit/>
          </a:bodyPr>
          <a:lstStyle/>
          <a:p>
            <a:pPr algn="ctr"/>
            <a:r>
              <a:rPr lang="en-US" sz="4400" cap="none" dirty="0"/>
              <a:t>How to characterize the</a:t>
            </a:r>
            <a:br>
              <a:rPr lang="en-US" sz="4400" cap="none" dirty="0"/>
            </a:br>
            <a:r>
              <a:rPr lang="en-US" sz="4400" cap="none" dirty="0"/>
              <a:t>SARS-CoV-2 spike protein conformational changes?</a:t>
            </a:r>
          </a:p>
        </p:txBody>
      </p:sp>
    </p:spTree>
    <p:extLst>
      <p:ext uri="{BB962C8B-B14F-4D97-AF65-F5344CB8AC3E}">
        <p14:creationId xmlns:p14="http://schemas.microsoft.com/office/powerpoint/2010/main" val="483404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The Second Vassiliev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097087"/>
            <a:ext cx="6028876" cy="391150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Topology – mathematical study of knots</a:t>
            </a:r>
          </a:p>
          <a:p>
            <a:r>
              <a:rPr lang="en-US" sz="2800" dirty="0"/>
              <a:t>Second Vassiliev Measure (</a:t>
            </a:r>
            <a:r>
              <a:rPr lang="en-US" sz="2800" dirty="0">
                <a:solidFill>
                  <a:schemeClr val="accent3"/>
                </a:solidFill>
              </a:rPr>
              <a:t>V2</a:t>
            </a:r>
            <a:r>
              <a:rPr lang="en-US" sz="2800" dirty="0"/>
              <a:t>) is a topological measure for both closed and open knots</a:t>
            </a:r>
          </a:p>
          <a:p>
            <a:r>
              <a:rPr lang="en-US" sz="2800" dirty="0"/>
              <a:t>Uses combinations of alternating signed crossings to determine </a:t>
            </a:r>
            <a:r>
              <a:rPr lang="en-US" sz="2800" dirty="0">
                <a:solidFill>
                  <a:schemeClr val="accent3"/>
                </a:solidFill>
              </a:rPr>
              <a:t>complexity of a diagram</a:t>
            </a:r>
            <a:r>
              <a:rPr lang="en-US" sz="2800" dirty="0"/>
              <a:t> (a projection of a 3-dimensional curve)</a:t>
            </a:r>
          </a:p>
          <a:p>
            <a:endParaRPr lang="en-US" sz="2800" dirty="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585FD669-F7FD-49AB-8F70-B02E4ED9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52" y="1957022"/>
            <a:ext cx="2662869" cy="40012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5D242C-6A02-4DBD-8E2C-A87C8A982CCC}"/>
              </a:ext>
            </a:extLst>
          </p:cNvPr>
          <p:cNvSpPr txBox="1"/>
          <p:nvPr/>
        </p:nvSpPr>
        <p:spPr>
          <a:xfrm>
            <a:off x="7522052" y="6008589"/>
            <a:ext cx="266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[5] figures 6.6 and 6.7</a:t>
            </a:r>
          </a:p>
        </p:txBody>
      </p:sp>
    </p:spTree>
    <p:extLst>
      <p:ext uri="{BB962C8B-B14F-4D97-AF65-F5344CB8AC3E}">
        <p14:creationId xmlns:p14="http://schemas.microsoft.com/office/powerpoint/2010/main" val="252288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115" y="589524"/>
            <a:ext cx="9775202" cy="1273797"/>
          </a:xfrm>
        </p:spPr>
        <p:txBody>
          <a:bodyPr>
            <a:normAutofit/>
          </a:bodyPr>
          <a:lstStyle/>
          <a:p>
            <a:r>
              <a:rPr lang="en-US" sz="4400" dirty="0"/>
              <a:t>Calculating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83" y="1927318"/>
            <a:ext cx="6451535" cy="4616782"/>
          </a:xfrm>
        </p:spPr>
        <p:txBody>
          <a:bodyPr>
            <a:normAutofit/>
          </a:bodyPr>
          <a:lstStyle/>
          <a:p>
            <a:r>
              <a:rPr lang="en-US" sz="2800" dirty="0"/>
              <a:t>We look at sets of crossings to calculate V2, and they must qualify to be added</a:t>
            </a:r>
          </a:p>
          <a:p>
            <a:r>
              <a:rPr lang="en-US" sz="2800" dirty="0"/>
              <a:t>We add up all signs for qualifying sets of crossings and that is V2 for one projection</a:t>
            </a:r>
          </a:p>
          <a:p>
            <a:r>
              <a:rPr lang="en-US" sz="2800" dirty="0"/>
              <a:t>Here, we have 2 qualifying pairs of crossings. Multiply the signs and add:</a:t>
            </a:r>
          </a:p>
          <a:p>
            <a:pPr marL="0" indent="0" algn="ctr">
              <a:buNone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 = 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-1*1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8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-1*-1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sz="2800" i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  <p:pic>
        <p:nvPicPr>
          <p:cNvPr id="18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AF909F52-4D05-4DAE-BF86-E1EA24B36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0" b="9671"/>
          <a:stretch/>
        </p:blipFill>
        <p:spPr>
          <a:xfrm rot="5400000">
            <a:off x="6954907" y="1872700"/>
            <a:ext cx="5027541" cy="3644349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C074AE-8F02-4129-9FF5-66A4DA76CA5A}"/>
              </a:ext>
            </a:extLst>
          </p:cNvPr>
          <p:cNvSpPr txBox="1">
            <a:spLocks/>
          </p:cNvSpPr>
          <p:nvPr/>
        </p:nvSpPr>
        <p:spPr>
          <a:xfrm>
            <a:off x="8504203" y="4566696"/>
            <a:ext cx="563597" cy="5027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–1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B962256-AA49-4620-AB6E-1AA57C2267A5}"/>
              </a:ext>
            </a:extLst>
          </p:cNvPr>
          <p:cNvSpPr txBox="1">
            <a:spLocks/>
          </p:cNvSpPr>
          <p:nvPr/>
        </p:nvSpPr>
        <p:spPr>
          <a:xfrm>
            <a:off x="10420745" y="3124804"/>
            <a:ext cx="556971" cy="517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–1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062615B-6812-4D85-A137-0EAF861C61E4}"/>
              </a:ext>
            </a:extLst>
          </p:cNvPr>
          <p:cNvSpPr txBox="1">
            <a:spLocks/>
          </p:cNvSpPr>
          <p:nvPr/>
        </p:nvSpPr>
        <p:spPr>
          <a:xfrm>
            <a:off x="8835625" y="2069771"/>
            <a:ext cx="556971" cy="517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+1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9535A75-48A6-47D0-8460-43340D354896}"/>
              </a:ext>
            </a:extLst>
          </p:cNvPr>
          <p:cNvSpPr txBox="1">
            <a:spLocks/>
          </p:cNvSpPr>
          <p:nvPr/>
        </p:nvSpPr>
        <p:spPr>
          <a:xfrm>
            <a:off x="10143848" y="3201644"/>
            <a:ext cx="563597" cy="675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6F071-02EF-40CE-815C-CA422BF52AC8}"/>
              </a:ext>
            </a:extLst>
          </p:cNvPr>
          <p:cNvCxnSpPr>
            <a:cxnSpLocks/>
          </p:cNvCxnSpPr>
          <p:nvPr/>
        </p:nvCxnSpPr>
        <p:spPr>
          <a:xfrm flipH="1" flipV="1">
            <a:off x="9359707" y="5738191"/>
            <a:ext cx="234867" cy="159026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779A345-CF0C-48FC-BC45-3B252DCFE1D2}"/>
              </a:ext>
            </a:extLst>
          </p:cNvPr>
          <p:cNvCxnSpPr>
            <a:cxnSpLocks/>
          </p:cNvCxnSpPr>
          <p:nvPr/>
        </p:nvCxnSpPr>
        <p:spPr>
          <a:xfrm flipV="1">
            <a:off x="9667875" y="4073352"/>
            <a:ext cx="334181" cy="241473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CF6DFB-3898-4D9B-A727-4683304F73AB}"/>
              </a:ext>
            </a:extLst>
          </p:cNvPr>
          <p:cNvCxnSpPr>
            <a:cxnSpLocks/>
          </p:cNvCxnSpPr>
          <p:nvPr/>
        </p:nvCxnSpPr>
        <p:spPr>
          <a:xfrm flipH="1" flipV="1">
            <a:off x="9594574" y="2172216"/>
            <a:ext cx="208415" cy="29583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CCDD27-48C6-460F-A274-42E1D6751D15}"/>
              </a:ext>
            </a:extLst>
          </p:cNvPr>
          <p:cNvCxnSpPr>
            <a:cxnSpLocks/>
          </p:cNvCxnSpPr>
          <p:nvPr/>
        </p:nvCxnSpPr>
        <p:spPr>
          <a:xfrm flipH="1">
            <a:off x="7848600" y="1809750"/>
            <a:ext cx="114300" cy="285242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967181-D915-48BB-8C28-9935BBA7637D}"/>
              </a:ext>
            </a:extLst>
          </p:cNvPr>
          <p:cNvCxnSpPr>
            <a:cxnSpLocks/>
          </p:cNvCxnSpPr>
          <p:nvPr/>
        </p:nvCxnSpPr>
        <p:spPr>
          <a:xfrm flipV="1">
            <a:off x="8648461" y="2094992"/>
            <a:ext cx="214602" cy="355502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D82916-3C57-4DCA-9068-25EE64232842}"/>
              </a:ext>
            </a:extLst>
          </p:cNvPr>
          <p:cNvCxnSpPr>
            <a:cxnSpLocks/>
          </p:cNvCxnSpPr>
          <p:nvPr/>
        </p:nvCxnSpPr>
        <p:spPr>
          <a:xfrm>
            <a:off x="10425647" y="1783565"/>
            <a:ext cx="175713" cy="31142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C3D5230-39C7-4CA2-9684-6DEE54B4E321}"/>
              </a:ext>
            </a:extLst>
          </p:cNvPr>
          <p:cNvCxnSpPr>
            <a:cxnSpLocks/>
          </p:cNvCxnSpPr>
          <p:nvPr/>
        </p:nvCxnSpPr>
        <p:spPr>
          <a:xfrm>
            <a:off x="9067800" y="4245091"/>
            <a:ext cx="73748" cy="144863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1840B3D2-939C-4D7A-A56B-BEB3FEC3318E}"/>
              </a:ext>
            </a:extLst>
          </p:cNvPr>
          <p:cNvSpPr txBox="1">
            <a:spLocks/>
          </p:cNvSpPr>
          <p:nvPr/>
        </p:nvSpPr>
        <p:spPr>
          <a:xfrm>
            <a:off x="10040048" y="2708414"/>
            <a:ext cx="556971" cy="675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292C298E-D630-4F37-9A44-DCDE67DA9EB1}"/>
              </a:ext>
            </a:extLst>
          </p:cNvPr>
          <p:cNvSpPr txBox="1">
            <a:spLocks/>
          </p:cNvSpPr>
          <p:nvPr/>
        </p:nvSpPr>
        <p:spPr>
          <a:xfrm>
            <a:off x="9329845" y="1543386"/>
            <a:ext cx="422380" cy="662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1D6A92F4-C3D2-4BE8-9C2C-34AF1A063031}"/>
              </a:ext>
            </a:extLst>
          </p:cNvPr>
          <p:cNvSpPr txBox="1">
            <a:spLocks/>
          </p:cNvSpPr>
          <p:nvPr/>
        </p:nvSpPr>
        <p:spPr>
          <a:xfrm>
            <a:off x="8927775" y="1251968"/>
            <a:ext cx="608711" cy="675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073A7E2-5B7D-44A3-8123-5DA1918861CD}"/>
              </a:ext>
            </a:extLst>
          </p:cNvPr>
          <p:cNvSpPr txBox="1">
            <a:spLocks/>
          </p:cNvSpPr>
          <p:nvPr/>
        </p:nvSpPr>
        <p:spPr>
          <a:xfrm>
            <a:off x="9706665" y="3347860"/>
            <a:ext cx="563597" cy="675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2DD32736-A2D3-46B3-87A3-FBA8C7ABF5DC}"/>
              </a:ext>
            </a:extLst>
          </p:cNvPr>
          <p:cNvSpPr txBox="1">
            <a:spLocks/>
          </p:cNvSpPr>
          <p:nvPr/>
        </p:nvSpPr>
        <p:spPr>
          <a:xfrm>
            <a:off x="9685613" y="2908432"/>
            <a:ext cx="661441" cy="725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5CDDAB9-6310-4872-A9EC-AE9651C0F7F8}"/>
              </a:ext>
            </a:extLst>
          </p:cNvPr>
          <p:cNvSpPr txBox="1">
            <a:spLocks/>
          </p:cNvSpPr>
          <p:nvPr/>
        </p:nvSpPr>
        <p:spPr>
          <a:xfrm>
            <a:off x="9133283" y="4657134"/>
            <a:ext cx="552330" cy="537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i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059C97D9-DD32-45F6-A6FE-B279890B7706}"/>
              </a:ext>
            </a:extLst>
          </p:cNvPr>
          <p:cNvSpPr txBox="1">
            <a:spLocks/>
          </p:cNvSpPr>
          <p:nvPr/>
        </p:nvSpPr>
        <p:spPr>
          <a:xfrm>
            <a:off x="8781811" y="4389954"/>
            <a:ext cx="744135" cy="77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</p:txBody>
      </p:sp>
    </p:spTree>
    <p:extLst>
      <p:ext uri="{BB962C8B-B14F-4D97-AF65-F5344CB8AC3E}">
        <p14:creationId xmlns:p14="http://schemas.microsoft.com/office/powerpoint/2010/main" val="1104273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2045</TotalTime>
  <Words>991</Words>
  <Application>Microsoft Office PowerPoint</Application>
  <PresentationFormat>Widescreen</PresentationFormat>
  <Paragraphs>113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Times New Roman</vt:lpstr>
      <vt:lpstr>Tw Cen MT</vt:lpstr>
      <vt:lpstr>Circuit</vt:lpstr>
      <vt:lpstr>PowerPoint Presentation</vt:lpstr>
      <vt:lpstr>INtroduction</vt:lpstr>
      <vt:lpstr>Protein Structures – 3 types</vt:lpstr>
      <vt:lpstr>SARS-CoV-2 spike protein</vt:lpstr>
      <vt:lpstr>Sars-cov-2 Spike Protein Domains</vt:lpstr>
      <vt:lpstr>Pre-fusion structural changes of the  sars-cov-2 spike protein</vt:lpstr>
      <vt:lpstr>How to characterize the SARS-CoV-2 spike protein conformational changes?</vt:lpstr>
      <vt:lpstr>The Second Vassiliev Measure</vt:lpstr>
      <vt:lpstr>Calculating V2</vt:lpstr>
      <vt:lpstr>Vassiliev projections</vt:lpstr>
      <vt:lpstr>Methods</vt:lpstr>
      <vt:lpstr>Total Values Of V2 For Proteins At 100  And 1000 Projections</vt:lpstr>
      <vt:lpstr>Total Values Of V2 For Proteins At 1000  And 2000 Projections</vt:lpstr>
      <vt:lpstr>Code Example</vt:lpstr>
      <vt:lpstr>PowerPoint Presentation</vt:lpstr>
      <vt:lpstr>Results</vt:lpstr>
      <vt:lpstr>Total V2 for s Proteins – variants have low V2 compared to wild</vt:lpstr>
      <vt:lpstr>V2 along Wild SARS-CoV-2 s Proteins: 400/600 scan-lengths</vt:lpstr>
      <vt:lpstr>Comparing V2 of entire protein for Closed and Open Conformations</vt:lpstr>
      <vt:lpstr>V2 along RBD-Down Proteins at 400/600 Scan-lengths</vt:lpstr>
      <vt:lpstr>V2 along RBD-Up Proteins at 400/600 Scan-lengths</vt:lpstr>
      <vt:lpstr>RBD-Up appears to increase V2 at the peak, indicating a tighter or more complex knot at peak segments</vt:lpstr>
      <vt:lpstr>Mutations of Interest at Peak segments</vt:lpstr>
      <vt:lpstr>V2 Fingerprint Matrix Of The Uncleaved Closed S Protein (PDB: 6zge)</vt:lpstr>
      <vt:lpstr>Future Work</vt:lpstr>
      <vt:lpstr>Acknowledgements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Richards, Jeffrey Middleton</dc:creator>
  <cp:lastModifiedBy>Richards, Jeffrey Middleton</cp:lastModifiedBy>
  <cp:revision>597</cp:revision>
  <dcterms:created xsi:type="dcterms:W3CDTF">2021-07-10T19:37:09Z</dcterms:created>
  <dcterms:modified xsi:type="dcterms:W3CDTF">2021-07-26T17:45:31Z</dcterms:modified>
</cp:coreProperties>
</file>